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56" r:id="rId2"/>
    <p:sldId id="277" r:id="rId3"/>
    <p:sldId id="278" r:id="rId4"/>
    <p:sldId id="280" r:id="rId5"/>
    <p:sldId id="281" r:id="rId6"/>
    <p:sldId id="282" r:id="rId7"/>
    <p:sldId id="283" r:id="rId8"/>
    <p:sldId id="279" r:id="rId9"/>
    <p:sldId id="284" r:id="rId10"/>
    <p:sldId id="285" r:id="rId11"/>
    <p:sldId id="286" r:id="rId12"/>
    <p:sldId id="288" r:id="rId13"/>
    <p:sldId id="287" r:id="rId14"/>
    <p:sldId id="257" r:id="rId15"/>
    <p:sldId id="289" r:id="rId16"/>
    <p:sldId id="290" r:id="rId17"/>
    <p:sldId id="291" r:id="rId18"/>
    <p:sldId id="259" r:id="rId19"/>
    <p:sldId id="292" r:id="rId20"/>
    <p:sldId id="258" r:id="rId21"/>
    <p:sldId id="261" r:id="rId22"/>
    <p:sldId id="262" r:id="rId23"/>
    <p:sldId id="263" r:id="rId24"/>
    <p:sldId id="264" r:id="rId25"/>
    <p:sldId id="265" r:id="rId26"/>
    <p:sldId id="297" r:id="rId27"/>
    <p:sldId id="266" r:id="rId28"/>
    <p:sldId id="267" r:id="rId29"/>
    <p:sldId id="293" r:id="rId30"/>
    <p:sldId id="298" r:id="rId31"/>
    <p:sldId id="299" r:id="rId32"/>
    <p:sldId id="269" r:id="rId33"/>
    <p:sldId id="294" r:id="rId34"/>
    <p:sldId id="300" r:id="rId35"/>
    <p:sldId id="29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15011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2545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4891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19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74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32504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764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9453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512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418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2180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3557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microsoft.com/office/2007/relationships/hdphoto" Target="../media/hdphoto3.wdp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vk.com/photo514408081_457245339" TargetMode="External"/><Relationship Id="rId7" Type="http://schemas.openxmlformats.org/officeDocument/2006/relationships/image" Target="../media/image8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image" Target="../media/image85.jpeg"/><Relationship Id="rId5" Type="http://schemas.openxmlformats.org/officeDocument/2006/relationships/hyperlink" Target="https://vk.com/photo514408081_457245340" TargetMode="External"/><Relationship Id="rId10" Type="http://schemas.openxmlformats.org/officeDocument/2006/relationships/image" Target="../media/image84.jpeg"/><Relationship Id="rId4" Type="http://schemas.openxmlformats.org/officeDocument/2006/relationships/image" Target="../media/image80.jpeg"/><Relationship Id="rId9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8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29245" y="1671434"/>
            <a:ext cx="76156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 Ч Е Т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администрации сельского поселения Байгузинский сельсовет муниципального района Янаульский район Республики Башкортостан о проделанной работе 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и задачах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321799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</a:t>
            </a:r>
            <a:endParaRPr lang="ru-RU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52994" y="1276198"/>
            <a:ext cx="1112520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300" dirty="0" smtClean="0"/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в сельском поселении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действует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сельхозпредприятие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СП «Ленина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      12 чел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фермерских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хозяйства: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КФХ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Наргиз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с.Айбуляк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4 чел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КФХ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Камалова Р.Р. с. Старый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Артаул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8 чел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КФХ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Сафаров Ф. Ф.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с.Байгузино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4 чел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01" y="1160364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878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И СВЯЗЬ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8310" y="1798713"/>
            <a:ext cx="113472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сельского поселения зарегистрированы и состоят на учете РЭГ ГИБДД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г.Янаул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383    легковых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автомобилей разных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марок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     автомобилей  УАЗ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автомобилей Газель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     тракторов.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сотовые телефоны, подключена связь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МТС,МЕГАФОН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БИЛАЙН. 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Плохая сотовая связь в д.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Гудбурово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 д.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Уракаево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Почтовую связь представляет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Янаульское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отделение связи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телефонной сети общего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 -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Башинформсвязь».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500 домов обеспечены телефонной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связью, интернетом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АЙ-ПИ телевиденьем.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85" y="1160364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39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ТОРГОВЛЯ И УСЛУГИ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2629" y="1877089"/>
            <a:ext cx="108116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поселения функционирует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(четыре)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точек: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Байгузино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с. Айбуляк, д. Старый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Артаул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Трудоустроено 7 чел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 расположены:                         Трудоустроено: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автосервис                                                                            1 чел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известковый цех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д.Гудбурово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2 чел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хлебопекарня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с.Байгузино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45 чел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хлебопекарня в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с.Айбуляк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7 чел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пилорама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д.Старая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Орья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8 чел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ВСЕГО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чел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29" y="1160364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45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5323" y="189961"/>
            <a:ext cx="8985225" cy="1086237"/>
          </a:xfrm>
        </p:spPr>
        <p:txBody>
          <a:bodyPr/>
          <a:lstStyle/>
          <a:p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2777" y="1432952"/>
            <a:ext cx="90133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жилищного фонда по категориям составляет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Жилые дома 887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с.Байгузино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236 домов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с.Айбуляк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147 домов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с.Старый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Артаул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94 дома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с.Ямбаево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75 домов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Гудбурово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99 домов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д.Новая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Орья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61 домов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д.Нократ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43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д.Старая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Орья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д.Уракаево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86 домов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введено в эксплуатацию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домов,  429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кв.м. жилья.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46" y="1019769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6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15" y="872379"/>
            <a:ext cx="10681118" cy="1158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94" y="1272235"/>
            <a:ext cx="4238423" cy="25430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650" name="Picture 2" descr="https://sun9-north.userapi.com/sun9-77/s/v1/ig2/5InwnYrMZqMAc-uulYYv2PT-F15Fu8SrN6nCoW_GjCA-FM1OnKxRq0jscsPdRiv3CDKARroX0ItL0hRdwr4PeCDC.jpg?size=1280x960&amp;quality=95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0516" y="4021137"/>
            <a:ext cx="4407959" cy="2570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652" name="Picture 4" descr="https://sun9-north.userapi.com/sun9-77/s/v1/ig2/QUxG0JFX9mX2j1RHbr2vfKuwNdnGak48L90nF4yFkzdBYE1Jn9MDHM_jI9t8THdPb6VOWw4g_wJbHFJjxe9lEyMl.jpg?size=1280x960&amp;quality=96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9442" y="4025900"/>
            <a:ext cx="3779308" cy="2574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654" name="Picture 6" descr="https://sun9-west.userapi.com/sun9-1/s/v1/ig2/Ht3YVMJMH4s3y3paTdQA3HHxrOT6P8J6PLK--hQZNpMFiYYWgN-glarejwiWm_YWB98rq2h2VsVOclvgIv0Zl0jD.jpg?size=1280x853&amp;quality=95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49" y="1205348"/>
            <a:ext cx="3819525" cy="24713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270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19645" y="1276198"/>
            <a:ext cx="8917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СП имеется 5 (пять)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ФАПов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Фельдшера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обслуживают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пунктов..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66" y="4682099"/>
            <a:ext cx="3509681" cy="19741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29" y="915265"/>
            <a:ext cx="10681118" cy="1158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365" y="2258836"/>
            <a:ext cx="3509681" cy="1969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422" y="2875357"/>
            <a:ext cx="4444369" cy="27068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97701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19645" y="1276198"/>
            <a:ext cx="891757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3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74" y="995143"/>
            <a:ext cx="10681118" cy="115834"/>
          </a:xfrm>
          <a:prstGeom prst="rect">
            <a:avLst/>
          </a:prstGeom>
        </p:spPr>
      </p:pic>
      <p:pic>
        <p:nvPicPr>
          <p:cNvPr id="25602" name="Picture 2" descr="https://i.mycdn.me/i?r=AyH4iRPQ2q0otWIFepML2LxR0_LZkcJveJpY6brlfKfq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912" y="1531241"/>
            <a:ext cx="3141478" cy="2315752"/>
          </a:xfrm>
          <a:prstGeom prst="rect">
            <a:avLst/>
          </a:prstGeom>
          <a:noFill/>
        </p:spPr>
      </p:pic>
      <p:pic>
        <p:nvPicPr>
          <p:cNvPr id="25604" name="Picture 4" descr="https://i.mycdn.me/i?r=AyH4iRPQ2q0otWIFepML2LxR_opRM-FNV47cDw7GmONBi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5077" y="1533525"/>
            <a:ext cx="3545584" cy="2324100"/>
          </a:xfrm>
          <a:prstGeom prst="rect">
            <a:avLst/>
          </a:prstGeom>
          <a:noFill/>
        </p:spPr>
      </p:pic>
      <p:pic>
        <p:nvPicPr>
          <p:cNvPr id="25606" name="Picture 6" descr="https://i.mycdn.me/i?r=AyH4iRPQ2q0otWIFepML2LxRBhAmVcaBxGx9IuFQYfr1t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13800" y="1531089"/>
            <a:ext cx="3912780" cy="2339162"/>
          </a:xfrm>
          <a:prstGeom prst="rect">
            <a:avLst/>
          </a:prstGeom>
          <a:noFill/>
        </p:spPr>
      </p:pic>
      <p:pic>
        <p:nvPicPr>
          <p:cNvPr id="25608" name="Picture 8" descr="https://sun9-west.userapi.com/sun9-71/s/v1/ig2/JyZCOqBpBu1fsaUiBhelGE37mU6yVWH2dz9EqPnVdfCe-2C22PqRsbdnrxq6tVqgTkIQx4BxSFR9pcJJCyFtLJlG.jpg?size=1024x768&amp;quality=95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915" y="3980123"/>
            <a:ext cx="3181866" cy="2452576"/>
          </a:xfrm>
          <a:prstGeom prst="rect">
            <a:avLst/>
          </a:prstGeom>
          <a:noFill/>
        </p:spPr>
      </p:pic>
      <p:pic>
        <p:nvPicPr>
          <p:cNvPr id="4" name="Picture 2" descr="https://i.mycdn.me/i?r=AyH4iRPQ2q0otWIFepML2LxRh-NNm3GC8HdK4NRY9EMEi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4009962"/>
            <a:ext cx="3562350" cy="2428938"/>
          </a:xfrm>
          <a:prstGeom prst="rect">
            <a:avLst/>
          </a:prstGeom>
          <a:noFill/>
        </p:spPr>
      </p:pic>
      <p:pic>
        <p:nvPicPr>
          <p:cNvPr id="5" name="Picture 4" descr="https://i.mycdn.me/i?r=AyH4iRPQ2q0otWIFepML2LxRlQi9N-AYt82r9OVcnD99n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79291" y="3986212"/>
            <a:ext cx="3953934" cy="2452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338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19645" y="1276198"/>
            <a:ext cx="891757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3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35" y="1017848"/>
            <a:ext cx="10681118" cy="115834"/>
          </a:xfrm>
          <a:prstGeom prst="rect">
            <a:avLst/>
          </a:prstGeom>
        </p:spPr>
      </p:pic>
      <p:pic>
        <p:nvPicPr>
          <p:cNvPr id="24578" name="Picture 2" descr="https://i.mycdn.me/i?r=AyH4iRPQ2q0otWIFepML2LxR79pTi0CAMTsJ_QWpIVv1f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0425" y="1268778"/>
            <a:ext cx="4826917" cy="2445972"/>
          </a:xfrm>
          <a:prstGeom prst="rect">
            <a:avLst/>
          </a:prstGeom>
          <a:noFill/>
        </p:spPr>
      </p:pic>
      <p:pic>
        <p:nvPicPr>
          <p:cNvPr id="24580" name="Picture 4" descr="https://i.mycdn.me/i?r=AyH4iRPQ2q0otWIFepML2LxR0CZljvZTchZFyfT-IVmRq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9349" y="1301017"/>
            <a:ext cx="5222875" cy="2410558"/>
          </a:xfrm>
          <a:prstGeom prst="rect">
            <a:avLst/>
          </a:prstGeom>
          <a:noFill/>
        </p:spPr>
      </p:pic>
      <p:pic>
        <p:nvPicPr>
          <p:cNvPr id="24582" name="Picture 6" descr="https://i.mycdn.me/i?r=AyH4iRPQ2q0otWIFepML2LxRWLAGCoxyf3KKZxA7LYjPC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299" y="3880093"/>
            <a:ext cx="4838701" cy="2612781"/>
          </a:xfrm>
          <a:prstGeom prst="rect">
            <a:avLst/>
          </a:prstGeom>
          <a:noFill/>
        </p:spPr>
      </p:pic>
      <p:pic>
        <p:nvPicPr>
          <p:cNvPr id="24584" name="Picture 8" descr="https://i.mycdn.me/i?r=AyH4iRPQ2q0otWIFepML2LxRpUJ3bDTJ9eEq1KqgPOl2g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0299" y="3878263"/>
            <a:ext cx="5257801" cy="2579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270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6206" y="346716"/>
            <a:ext cx="11335871" cy="1086237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БЛАГОУСТРОЙСТВО. </a:t>
            </a:r>
          </a:p>
          <a:p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Ямочный ремонт асфальта в</a:t>
            </a:r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Гудбурово -  450 м </a:t>
            </a:r>
          </a:p>
          <a:p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endParaRPr lang="ru-RU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sun9-east.userapi.com/sun9-42/s/v1/ig2/6p1QmcKtY4qsTtaJy0mMy3mOVMrEWUyE07kGdIeYLQ1NZYQJEgFph84xxVOYRuXVeMHswEXUeTWMt745XYWNE9Vk.jpg?size=1280x590&amp;quality=95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12" y="1210739"/>
            <a:ext cx="5316537" cy="267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un9-east.userapi.com/sun9-32/s/v1/ig2/kR1-g_196Cm-2vyxRvLDw8042nHdyk3dF6Agc-Q4eW8IViweZJCmw4y-3AvXlmx-NGFqbFz35KS0TW_A8dBbvXQK.jpg?size=1280x589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9850" y="3448051"/>
            <a:ext cx="5200650" cy="269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463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8384334" cy="1086237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дорожного покрытия в д.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Уракаево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  <p:pic>
        <p:nvPicPr>
          <p:cNvPr id="7" name="Рисунок 6" descr="https://sun9-east.userapi.com/sun9-17/s/v1/ig2/u9TjXfXSR-KZKCwhxCbaxzcRbPykjxcRxU7fjiWaxKUbLDQd95hSPb4flZjJF3KwBoGsJZVogo5w7XiWVnVvDl19.jpg?size=1280x619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463" y="1273572"/>
            <a:ext cx="3640137" cy="206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sun9-east.userapi.com/sun9-59/s/v1/ig2/dGCeDU3qknnH26qbnCtgAXAemJuJNcjY6J1eRI1_Lsv4VkVjENMJzbCHkhB0aUZlFh_noK9fTscBYgTN9y7w7f9l.jpg?size=1280x619&amp;quality=95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5050" y="3467100"/>
            <a:ext cx="36576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s://i.mycdn.me/i?r=AyH4iRPQ2q0otWIFepML2LxRbHvaaMO__r8khM8y2tMnS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4700" y="1273782"/>
            <a:ext cx="2739238" cy="4765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6561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7646" y="744583"/>
            <a:ext cx="10659291" cy="104503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9069" y="1204750"/>
            <a:ext cx="2809618" cy="4733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7044" y="1215359"/>
            <a:ext cx="2784583" cy="47429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619" y="1130848"/>
            <a:ext cx="2909796" cy="48285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72942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3406" y="189961"/>
            <a:ext cx="9666514" cy="108623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моста в д. Уракаево (40 метров на 8 метров 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  <p:pic>
        <p:nvPicPr>
          <p:cNvPr id="5" name="Рисунок 4" descr="https://sun9-east.userapi.com/sun9-33/s/v1/ig2/NTp7IZMKw5vzxdzFfmoknJJxyn45sXN-S1iEsxLdDbk2WrOTSBNpkWoj-ZMZZvRff1zqCENtfAD24W0g7hd04_9x.jpg?size=1280x619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150" y="1295400"/>
            <a:ext cx="4305300" cy="2381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https://sun9-west.userapi.com/sun9-5/s/v1/ig2/riMn4UdTr7RwLYwJFEmU4w0WDf-qiMKG1pt2TuIpH52LVzA2vTkZxO4PJIulfIHQ-JwkuElEZr1B3Rua-vxTOYjq.jpg?size=1280x619&amp;quality=95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1309134"/>
            <a:ext cx="4362450" cy="23865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506" name="Picture 2" descr="https://i.mycdn.me/i?r=AyH4iRPQ2q0otWIFepML2LxRCAJz6RySyYMFN6bWAQUyz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8957" y="4043362"/>
            <a:ext cx="5384543" cy="24717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1162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066" y="351325"/>
            <a:ext cx="11093823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(частичный )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заборов на кладбище 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Байгузино и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д.Нократ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  <p:pic>
        <p:nvPicPr>
          <p:cNvPr id="20482" name="Picture 2" descr="https://i.mycdn.me/i?r=AyH4iRPQ2q0otWIFepML2LxRhg01Ajxiko8goPH2VaI0G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9900" y="4003833"/>
            <a:ext cx="4400550" cy="24718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4" name="Picture 4" descr="https://i.mycdn.me/i?r=AyH4iRPQ2q0otWIFepML2LxRUGYha4etKWRx_dYKms4zQ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8950" y="1249933"/>
            <a:ext cx="4286250" cy="24076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6" name="Picture 6" descr="https://sun9-north.userapi.com/sun9-79/s/v1/ig2/tVjKGHOb3b8V-1aWCaNJe1-8Db_oJMgrTH4jRsRJ5Iwpch_z6tGgu3zhy33gzSi9TCyiW7w3A-1USGK7wJJnqkMC.jpg?size=810x1080&amp;quality=95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0075" y="1254125"/>
            <a:ext cx="3940175" cy="52535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5058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6859" y="189961"/>
            <a:ext cx="11551023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 реки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Ишморат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ивняка у моста в с. Байгузино, ул. Центральная.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  <p:pic>
        <p:nvPicPr>
          <p:cNvPr id="5" name="Рисунок 4" descr="https://sun9-north.userapi.com/sun9-78/s/v1/ig2/K9jXlo9DE6hZDu6EYBGSXCvhVbQ9XjM_MV-B3L59N_0KX0JN-FDl4P2GePhIpM1BxDhXf7ELAkAyAzbSnekwbfry.jpg?size=1156x521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450" y="1333500"/>
            <a:ext cx="4343400" cy="2247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https://sun9-west.userapi.com/sun9-68/s/v1/ig2/dM-05pJHhnNJPjTnHO51lJ-45KcjzIbHbd93vTglD_nSFI-b56qfpK2Xu-9zvAz8MDVbHREZM-D8D5MnkSPfm-Hh.jpg?size=1280x960&amp;quality=95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7950" y="1295401"/>
            <a:ext cx="4857750" cy="23240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https://sun9-west.userapi.com/sun9-54/s/v1/ig2/NmU2ywlxzbaIOQtsuZ6VsBmcufE75QvzwqSbsBFmBP_cjw9al1OiJ3loxelFzbFjM8D1wLEMT7UI63Ix-FgKcdwf.jpg?size=1280x577&amp;quality=95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1" y="3981450"/>
            <a:ext cx="4324350" cy="240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87" y="4000499"/>
            <a:ext cx="4886463" cy="24108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6667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189961"/>
            <a:ext cx="8569234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Косьба сорной травы в течении лета во всех населенных пунктах сельского поселения ( на тракторе)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39" y="1465929"/>
            <a:ext cx="7573618" cy="42542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7968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2353" y="189961"/>
            <a:ext cx="11268635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ППМИ завершили капитальный ремонт водопровода в 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с.Айбуляк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Общая сумма контракта составила  535 т.руб.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58" y="1160364"/>
            <a:ext cx="10681118" cy="115834"/>
          </a:xfrm>
          <a:prstGeom prst="rect">
            <a:avLst/>
          </a:prstGeom>
        </p:spPr>
      </p:pic>
      <p:pic>
        <p:nvPicPr>
          <p:cNvPr id="17410" name="Picture 2" descr="https://1gaz.ru/wp-content/uploads/2018/02/gazif_Marfino_7.09.2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1655232"/>
            <a:ext cx="5289551" cy="3526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412" name="Picture 4" descr="https://agsgas.ru/wp-content/uploads/2015/07/kotlovan-dlya-gazgoldera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9525" y="1659809"/>
            <a:ext cx="5451475" cy="35598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1311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1329" y="189961"/>
            <a:ext cx="11456895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субботники по  облагораживанию родников и колодцев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  <p:pic>
        <p:nvPicPr>
          <p:cNvPr id="5" name="Рисунок 4" descr="https://sun9-west.userapi.com/sun9-2/s/v1/ig2/w1_1oLtgOJ_eEDer8bF5vAwEem1DEP03g_m0XIyJATUBhwCxryxsImpuwszsW6LzdQWkYLTdwCuxskJhoE0J7ORR.jpg?size=1280x619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504" y="1817914"/>
            <a:ext cx="5136996" cy="3048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https://sun9-west.userapi.com/sun9-55/s/v1/ig2/WBBw6cAeeAkutHpZWeekNEAxAd7KVyIpPn8sZts3t8NYx67zKzh-zP26Q1sEhpQ5DLn56h06EYE2P7TdV2IM_kxJ.jpg?size=1280x590&amp;quality=95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5654" y="1817914"/>
            <a:ext cx="5010722" cy="3067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4429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277" b="16035"/>
          <a:stretch/>
        </p:blipFill>
        <p:spPr>
          <a:xfrm>
            <a:off x="8922907" y="10141"/>
            <a:ext cx="3269093" cy="980728"/>
          </a:xfrm>
          <a:prstGeom prst="rect">
            <a:avLst/>
          </a:prstGeom>
        </p:spPr>
      </p:pic>
      <p:pic>
        <p:nvPicPr>
          <p:cNvPr id="6" name="Picture 4" descr="Герб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720080" cy="89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91544" y="215811"/>
            <a:ext cx="712879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Капитальный ремонт родника в д.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Уракаево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49" t="-1" r="20072" b="1502"/>
          <a:stretch/>
        </p:blipFill>
        <p:spPr>
          <a:xfrm>
            <a:off x="551384" y="1628800"/>
            <a:ext cx="6696745" cy="4793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928"/>
          <a:stretch/>
        </p:blipFill>
        <p:spPr>
          <a:xfrm>
            <a:off x="7708661" y="1632856"/>
            <a:ext cx="3917282" cy="218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8661" y="3820801"/>
            <a:ext cx="4283041" cy="2905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76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835" y="216086"/>
            <a:ext cx="11672047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 ремонт родника очистка прилегающей территории в с. Айбуляк.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  <p:pic>
        <p:nvPicPr>
          <p:cNvPr id="5" name="Рисунок 4" descr="https://sun9-north.userapi.com/sun9-77/s/v1/ig2/ht_ELYt4yL4H4v7MifSVGibLg6_Pv0IRwKZ8ArZPrjkx4w5__X2IhuQkVBWfvhPzekkGyVcAiT5IxgBOiKRfkqyx.jpg?size=1280x614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504" y="1691094"/>
            <a:ext cx="4766881" cy="34948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https://sun9-west.userapi.com/sun9-15/s/v1/ig2/oCppmKvOGum7YIc6Qry4l97qPuI7-J0wbNEJrDy1p12bMQLnXhIsvg2VPlnxa4aYpeZTH1UI6-XkOHe_OfDHYSPz.jpg?size=1280x619&amp;quality=95&amp;type=album"/>
          <p:cNvPicPr/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04858" y="1691094"/>
            <a:ext cx="4898571" cy="34948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7734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047" y="189961"/>
            <a:ext cx="11497235" cy="51488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Субботники на кладбищах населенных пунктов.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  <p:pic>
        <p:nvPicPr>
          <p:cNvPr id="5" name="Рисунок 4" descr="https://sun9-east.userapi.com/sun9-28/s/v1/ig2/YJ_5AAYjoz84S-3L9V2oItDtBhnoebsi41E-crZqQV-_apbcq7-oWQ6-FXhqh4L1KHz1Bu-SAKVysYv-29V2EPmk.jpg?size=1280x719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545" y="1263502"/>
            <a:ext cx="3124105" cy="22988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https://sun9-west.userapi.com/sun9-51/s/v1/ig2/-bVXXHUaHrObpVWs1yPCNu9qIvOxtZTWreuw5HoLdynjb0ONZSFk6qf8Wg9uvzU8UhiEH91eWcuho0C2ott4U10D.jpg?size=604x339&amp;quality=95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650" y="1276349"/>
            <a:ext cx="3067050" cy="22669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https://sun9-east.userapi.com/sun9-43/s/v1/ig2/wGQcXUtzvU6ppO7Sysrfn6XDhGKgxXo6wbvVsOxPwtR6CJsO5HFbfkW2jyYe0v9ZewMhTgt0T6oECkELtkD2Pzop.jpg?size=1040x500&amp;quality=95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4450" y="3848100"/>
            <a:ext cx="3143250" cy="2171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https://sun9-east.userapi.com/sun9-30/s/v1/ig2/cu1sON7dd6DdgGXeLvcOp2SmTGzPSXmJsqCyZ1bjxeSFjyPjbhZ737KAzlyu81flp3ezKEKbzIWxD6HN9mzoEBgA.jpg?size=780x1040&amp;quality=95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0504" y="3848100"/>
            <a:ext cx="3075245" cy="2190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 descr="https://sun9-north.userapi.com/sun9-77/s/v1/ig2/aiVIQdxvvSLe4cjN9y822TlS5OYaYXOEyeWbILj3NkVE4hX7mtqHuNLEyEb0JqzjThWl-q31dQ1NzhsXZDzLSrJx.jpg?size=1280x590&amp;quality=95&amp;type=album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61154" y="1245782"/>
            <a:ext cx="3190470" cy="22948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 descr="https://sun9-east.userapi.com/sun9-19/s/v1/ig2/grubJpHJMnGpeTo5yb6yriN9bAJ8cqYoUjl9F1HvwKcCgZ5PAgRnBB_rYNeV5Ql7Muwm7Q4mUJCfr5pPAcJRTRBX.jpg?size=810x1080&amp;quality=95&amp;type=album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49220" y="3848100"/>
            <a:ext cx="1688450" cy="2169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8312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9282" y="229149"/>
            <a:ext cx="12078661" cy="10862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Атайсал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 сквер Героя Социалистического Труда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Сабита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Фатиховича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Ягафарова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  <p:pic>
        <p:nvPicPr>
          <p:cNvPr id="6" name="Рисунок 5" descr="https://sun9-east.userapi.com/sun9-24/s/v1/ig2/UD-ybN1hFOoz1B0OHjiucAZjQ-xI3qyAohEWrg2ZnZNHjk7nmM1T0ArNpGLn3UXTIgMiZXdOBLhUfvHlJ8uIjWIa.jpg?size=1280x590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484" y="1424906"/>
            <a:ext cx="2975870" cy="20413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1435395"/>
            <a:ext cx="2998381" cy="2030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5321" y="1426246"/>
            <a:ext cx="3352491" cy="19761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sun9-west.userapi.com/sun9-8/s/v1/ig2/PB858jxfmhb7jsVQUYgUkIbBWrMcVUVx_fMm8zkG0a8NJHK1iFRbjuV9PVm0gbbtZ8_FeFV9ydKrtLlahmtcekzp.jpg?size=1280x619&amp;quality=95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907" y="3827720"/>
            <a:ext cx="2966813" cy="2264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 descr="https://sun9-east.userapi.com/sun9-18/s/v1/ig2/nd2g1wHQGTeJNfXuK5GPxp1fvIhwjx5pap2J4EZy2jKKteHS8k6f3ZAw24Ug88gL0AA6FwZey-z4SbpueRj9WG1A.jpg?size=1280x590&amp;quality=95&amp;type=album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93534" y="3817088"/>
            <a:ext cx="3083443" cy="22753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 descr="https://sun9-west.userapi.com/sun9-68/s/v1/ig2/L3Fm7zKNfoKNxyqvbUwJB5Y9MCzZXANh73xfsq5fK4lL9txIiFDGRsoYr7Iw1c_ifPkLD7Sl5Q0DHCBZ489soFpJ.jpg?size=1280x619&amp;quality=95&amp;type=album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5320" y="3806454"/>
            <a:ext cx="3434317" cy="22753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4120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94" y="1425411"/>
            <a:ext cx="2994854" cy="42944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04" y="2005952"/>
            <a:ext cx="6322424" cy="29142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07" y="733079"/>
            <a:ext cx="10675021" cy="115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331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277" b="16035"/>
          <a:stretch/>
        </p:blipFill>
        <p:spPr>
          <a:xfrm>
            <a:off x="8908370" y="0"/>
            <a:ext cx="3269093" cy="980728"/>
          </a:xfrm>
          <a:prstGeom prst="rect">
            <a:avLst/>
          </a:prstGeom>
        </p:spPr>
      </p:pic>
      <p:pic>
        <p:nvPicPr>
          <p:cNvPr id="6" name="Picture 4" descr="Герб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720080" cy="89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276337"/>
            <a:ext cx="5749403" cy="382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75522" y="259531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Сквер имени Героя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Соцтруда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Сабита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Ягафарова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2024" y="2275803"/>
            <a:ext cx="5727267" cy="382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87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277" b="16035"/>
          <a:stretch/>
        </p:blipFill>
        <p:spPr>
          <a:xfrm>
            <a:off x="8832304" y="0"/>
            <a:ext cx="3269093" cy="980728"/>
          </a:xfrm>
          <a:prstGeom prst="rect">
            <a:avLst/>
          </a:prstGeom>
        </p:spPr>
      </p:pic>
      <p:pic>
        <p:nvPicPr>
          <p:cNvPr id="6" name="Picture 4" descr="Герб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720080" cy="89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38" r="10280" b="9211"/>
          <a:stretch/>
        </p:blipFill>
        <p:spPr>
          <a:xfrm>
            <a:off x="5375920" y="1336103"/>
            <a:ext cx="5975764" cy="305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24297" y="259531"/>
            <a:ext cx="725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сабантуйского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 односельчанина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Муллакаева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Ильгиза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Римфеловича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196752"/>
            <a:ext cx="4008851" cy="535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Сельсовет\Desktop\мулакаев фотки\IMG-20210608-WA00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10" y="4581128"/>
            <a:ext cx="3841783" cy="208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2584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753" y="189961"/>
            <a:ext cx="11268635" cy="1086237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Поддерживая наших бойцов был организован сбор гуманитарной помощи 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  <p:pic>
        <p:nvPicPr>
          <p:cNvPr id="6" name="Рисунок 5" descr="https://sun9-north.userapi.com/sun9-77/s/v1/ig2/VW2ucdLmnFWLa2uxrL2nBMIJFqqA1c69n8qlIF9UtbA43RiSy0jywuWxb73edPdJpc_mwok_q-wVp2Xp0twfWHE9.jpg?size=604x428&amp;quality=95&amp;type=album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8847" y="1307804"/>
            <a:ext cx="3358241" cy="25092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https://sun9-west.userapi.com/sun9-7/s/v1/ig2/aRsioaFh5MVOwlnxyBKo7tCZYA3nMa3_rAX_yn353TRDPd4L6RCUc3UIiqIyAxvFvAEPWBFYQXNFYaGB5OD-iIPX.jpg?size=604x444&amp;quality=95&amp;type=album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451" y="1260016"/>
            <a:ext cx="3329889" cy="25889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4" y="1280771"/>
            <a:ext cx="3854668" cy="25627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771" y="4085310"/>
            <a:ext cx="3866581" cy="25706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6" name="Picture 2" descr="https://sun9-east.userapi.com/sun9-20/s/v1/ig2/QM8wvUxYwPRjSQf6a5ByexTcOHCHbkq099ULPycLoQ82xQ7CLulqCoFqscaqDxdTXjQlB1dLIPmsvYGQ7ulcblQY.jpg?size=1280x851&amp;quality=95&amp;type=albu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65954" y="4093534"/>
            <a:ext cx="3417209" cy="2498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8" name="Picture 4" descr="https://sun9-west.userapi.com/sun9-69/s/v1/ig2/V-zrWnfNea1D51UAvSbjP52QprmcGOwIdNWxg3SjzdVVuo39dMxS4voKLupdzesWieYaKr8fJx3wha2b9kz6-w6e.jpg?size=1280x851&amp;quality=95&amp;type=album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78552" y="4056319"/>
            <a:ext cx="3366436" cy="26315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5276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по оплате на благоустройство.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5278" y="1105070"/>
            <a:ext cx="109943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Приобретены запасные части для трактора на сумму                                              50,6 тыс.руб.</a:t>
            </a:r>
          </a:p>
          <a:p>
            <a:r>
              <a:rPr lang="ru-RU" sz="2000" dirty="0" smtClean="0"/>
              <a:t>На оплату электроэнергии за уличное освещение                                                  1 320 тыс.руб. </a:t>
            </a:r>
          </a:p>
          <a:p>
            <a:r>
              <a:rPr lang="ru-RU" sz="2000" dirty="0" smtClean="0"/>
              <a:t>За обеспечение природным газом для отопления здания                                         41 тыс.руб.</a:t>
            </a:r>
          </a:p>
          <a:p>
            <a:r>
              <a:rPr lang="ru-RU" sz="2000" dirty="0" smtClean="0"/>
              <a:t>На очистку 31 км улиц населенных пунктов от снега было ополчено                    546 тыс.руб. </a:t>
            </a:r>
          </a:p>
          <a:p>
            <a:r>
              <a:rPr lang="ru-RU" sz="2000" dirty="0" smtClean="0"/>
              <a:t>На техобслуживание газового оборудования  и сетей                                                 28 тыс.руб.</a:t>
            </a:r>
          </a:p>
          <a:p>
            <a:r>
              <a:rPr lang="ru-RU" sz="2000" dirty="0" smtClean="0"/>
              <a:t>Обслуживание официального сайта и компьютеров администрации                      24 тыс.руб.</a:t>
            </a:r>
          </a:p>
          <a:p>
            <a:r>
              <a:rPr lang="ru-RU" sz="2000" dirty="0" smtClean="0"/>
              <a:t>Обслуживание контейнера для сбора ртутных ламп                                                     20 тыс.руб.</a:t>
            </a:r>
          </a:p>
          <a:p>
            <a:r>
              <a:rPr lang="ru-RU" sz="2000" dirty="0" smtClean="0"/>
              <a:t>За обслуживание фонарей уличного освещения                                                             96 тыс.руб.</a:t>
            </a:r>
          </a:p>
          <a:p>
            <a:r>
              <a:rPr lang="ru-RU" sz="2000" dirty="0" smtClean="0"/>
              <a:t>Установлены фонари уличного освещения 20 шт. на сумму                                      112 тыс.руб.</a:t>
            </a:r>
          </a:p>
          <a:p>
            <a:r>
              <a:rPr lang="ru-RU" sz="2000" dirty="0" smtClean="0"/>
              <a:t>Приобретение ГСМ для трактора и легкового автомобиля                                        176 тыс.руб.</a:t>
            </a:r>
          </a:p>
          <a:p>
            <a:r>
              <a:rPr lang="ru-RU" sz="2000" dirty="0" smtClean="0"/>
              <a:t>Приобретение мотоблока и снегоочистителя                                                                  95 тыс.руб.</a:t>
            </a:r>
          </a:p>
          <a:p>
            <a:r>
              <a:rPr lang="ru-RU" sz="2000" dirty="0" smtClean="0"/>
              <a:t>Изготовление баннеров плакатов                                                                                       30 тыс.руб.</a:t>
            </a:r>
          </a:p>
          <a:p>
            <a:r>
              <a:rPr lang="ru-RU" sz="2000" dirty="0" smtClean="0"/>
              <a:t>Строительные материалы для ремонта моста через реку </a:t>
            </a:r>
            <a:r>
              <a:rPr lang="ru-RU" sz="2000" dirty="0" err="1" smtClean="0"/>
              <a:t>Орья</a:t>
            </a:r>
            <a:r>
              <a:rPr lang="ru-RU" sz="2000" dirty="0" smtClean="0"/>
              <a:t> д.Уракаево          108,5 тыс.руб.</a:t>
            </a:r>
          </a:p>
          <a:p>
            <a:r>
              <a:rPr lang="ru-RU" sz="2000" dirty="0" smtClean="0"/>
              <a:t>За оформление документов ЗСО водопроводов </a:t>
            </a:r>
            <a:r>
              <a:rPr lang="ru-RU" sz="2000" dirty="0" err="1" smtClean="0"/>
              <a:t>с.Айбуляк</a:t>
            </a:r>
            <a:r>
              <a:rPr lang="ru-RU" sz="2000" dirty="0" smtClean="0"/>
              <a:t> и с.Старый Артаул      135,5 тыс.руб.</a:t>
            </a:r>
          </a:p>
          <a:p>
            <a:r>
              <a:rPr lang="ru-RU" sz="2000" dirty="0" smtClean="0"/>
              <a:t>Приобретение лакокрасочных и строительных материалов                                       192,2 тыс.руб.</a:t>
            </a:r>
          </a:p>
          <a:p>
            <a:r>
              <a:rPr lang="ru-RU" sz="2000" dirty="0" smtClean="0"/>
              <a:t>Межевание, кадастровые работы контейнерных </a:t>
            </a:r>
            <a:r>
              <a:rPr lang="ru-RU" sz="2000" smtClean="0"/>
              <a:t>площадок                                         93,7 </a:t>
            </a:r>
            <a:r>
              <a:rPr lang="ru-RU" sz="2000" dirty="0" smtClean="0"/>
              <a:t>тыс.руб.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07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277" b="16035"/>
          <a:stretch/>
        </p:blipFill>
        <p:spPr>
          <a:xfrm>
            <a:off x="9551708" y="44624"/>
            <a:ext cx="2640292" cy="792088"/>
          </a:xfrm>
          <a:prstGeom prst="rect">
            <a:avLst/>
          </a:prstGeom>
        </p:spPr>
      </p:pic>
      <p:pic>
        <p:nvPicPr>
          <p:cNvPr id="6" name="Picture 4" descr="Герб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720080" cy="89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5440" y="272288"/>
            <a:ext cx="90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патриотической песни «</a:t>
            </a:r>
            <a:r>
              <a:rPr lang="ru-RU" sz="23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Байгузинский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февраль»</a:t>
            </a:r>
            <a:endParaRPr lang="ru-RU" sz="23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78" y="1024976"/>
            <a:ext cx="3945853" cy="263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18" y="1005264"/>
            <a:ext cx="4034137" cy="269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G:\4JlrgF23qt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7201" y="3942893"/>
            <a:ext cx="4056502" cy="2706447"/>
          </a:xfrm>
          <a:prstGeom prst="rect">
            <a:avLst/>
          </a:prstGeom>
          <a:noFill/>
        </p:spPr>
      </p:pic>
      <p:pic>
        <p:nvPicPr>
          <p:cNvPr id="1027" name="Picture 3" descr="G:\KLzoeI6Pa8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96743" y="4007120"/>
            <a:ext cx="4075611" cy="2719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191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6483" y="1252279"/>
            <a:ext cx="10488706" cy="183872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 Ч Е Т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администрации сельского поселения Байгузинский сельсовет муниципального района Янаульский район Республики Башкортостан о проделанной работе в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 задачах на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59" y="3292706"/>
            <a:ext cx="10681118" cy="1158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62836" y="39005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68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Зеленая 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ашкирия.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15" y="889140"/>
            <a:ext cx="10675021" cy="115834"/>
          </a:xfrm>
          <a:prstGeom prst="rect">
            <a:avLst/>
          </a:prstGeom>
        </p:spPr>
      </p:pic>
      <p:pic>
        <p:nvPicPr>
          <p:cNvPr id="6" name="Рисунок 5" descr="https://sun9-west.userapi.com/sun9-52/s/v1/ig2/VKAbPPnmYtmUzQnSgrL0dQ9MwjNdamHNPJ8DYOsU43CpH5TgaAUNTonnTn2cTruQfCQvUQcWdAAlsEqzaBQmzaqI.jpg?size=1280x590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727" y="1170466"/>
            <a:ext cx="5466071" cy="2583953"/>
          </a:xfrm>
          <a:prstGeom prst="rect">
            <a:avLst/>
          </a:prstGeom>
          <a:noFill/>
          <a:ln w="47625" cmpd="thickThin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0" name="Picture 2" descr="https://sun9-north.userapi.com/sun9-77/s/v1/ig2/ht_ELYt4yL4H4v7MifSVGibLg6_Pv0IRwKZ8ArZPrjkx4w5__X2IhuQkVBWfvhPzekkGyVcAiT5IxgBOiKRfkqyx.jpg?size=1280x614&amp;quality=95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1707" y="1169767"/>
            <a:ext cx="5411098" cy="2584652"/>
          </a:xfrm>
          <a:prstGeom prst="rect">
            <a:avLst/>
          </a:prstGeom>
          <a:noFill/>
          <a:ln w="47625" cmpd="thickThin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Picture 4" descr="https://sun9-east.userapi.com/sun9-44/s/v1/ig2/Q8fzpV1iaWc1BGX5StgiPcldV_LZEa4zawEjHHsDOxrQQlYY45sww_zPv8v8_fHo-rBF1OTKYhZI0d5e_pcuZUyN.jpg?size=1280x720&amp;quality=95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880" y="3852190"/>
            <a:ext cx="5449159" cy="2683929"/>
          </a:xfrm>
          <a:prstGeom prst="rect">
            <a:avLst/>
          </a:prstGeom>
          <a:noFill/>
          <a:ln w="47625" cmpd="thickThin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4" name="Picture 6" descr="https://sun9-east.userapi.com/sun9-33/s/v1/ig2/2f1-sgBZNwunwbHF9GGYR9W5N_wlBOJ7fKgNA7_oCxmgbaZWNzd5_h22agjxKzS9Av3Zm_wRgZ1qtuESBRJlORn_.jpg?size=1280x619&amp;quality=95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9892" y="3872752"/>
            <a:ext cx="5427837" cy="2624868"/>
          </a:xfrm>
          <a:prstGeom prst="rect">
            <a:avLst/>
          </a:prstGeom>
          <a:noFill/>
          <a:ln w="47625" cmpd="thickThin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005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Конкурсы, проекты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73" y="967517"/>
            <a:ext cx="10675021" cy="115834"/>
          </a:xfrm>
          <a:prstGeom prst="rect">
            <a:avLst/>
          </a:prstGeom>
        </p:spPr>
      </p:pic>
      <p:pic>
        <p:nvPicPr>
          <p:cNvPr id="6" name="Рисунок 5" descr="https://sun9-west.userapi.com/sun9-37/s/v1/ig2/C6pmcr5gOoWQ85sXlVBdMNpIy7vgm0M13La0qZt7-bKLQxPgpT8Qc7V6oCVKKVGU3ostlN9pk6SkiS3_aluRHziT.jpg?size=604x453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491" y="1292772"/>
            <a:ext cx="4536867" cy="3369682"/>
          </a:xfrm>
          <a:prstGeom prst="rect">
            <a:avLst/>
          </a:prstGeom>
          <a:noFill/>
          <a:ln w="47625" cmpd="thickThin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 descr="https://sun9-east.userapi.com/sun9-34/s/v1/ig2/-F4LBk5T6plZmMFhrn9-AezJV5oV-504glqzRUws9NZbe8xj3YvwcOwcqUCrlDLLuOvaJG02KSIaQkPWg5_S_foc.jpg?size=604x340&amp;quality=95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2760" y="3110810"/>
            <a:ext cx="5752465" cy="3242945"/>
          </a:xfrm>
          <a:prstGeom prst="rect">
            <a:avLst/>
          </a:prstGeom>
          <a:noFill/>
          <a:ln w="47625" cmpd="thickThin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884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 граждан.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41" y="883044"/>
            <a:ext cx="10675021" cy="115834"/>
          </a:xfrm>
          <a:prstGeom prst="rect">
            <a:avLst/>
          </a:prstGeom>
        </p:spPr>
      </p:pic>
      <p:pic>
        <p:nvPicPr>
          <p:cNvPr id="9" name="Рисунок 8" descr="https://sun9-west.userapi.com/sun9-71/s/v1/ig2/A-9GYGbgIiRLm7fxPdyJDJ7Tsqi4JWqbbCebE1Ks9ZpaDslOzdwwy-6s0DODMCP1OSjDJdgmxxZbILj8P1bo5GTm.jpg?size=1280x589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34" y="1175631"/>
            <a:ext cx="4340774" cy="25870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 descr="https://sun9-west.userapi.com/sun9-5/s/v1/ig2/G2d0-1tmVU332lXnn3BkY80DTPJ_5bQzImVHbfElP772MnXQhKOyn3Xnz6a2R0XpTEOQqKdv6xnuhgUcqyxL77z5.jpg?size=1040x780&amp;quality=95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414" y="1135118"/>
            <a:ext cx="4277710" cy="26486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 descr="https://sun9-east.userapi.com/sun9-60/s/v1/ig2/-frYzn9dVyEIYsVsrW8166z2ZGJ6zHFwLY7psw_Ua90k4qRf05V8rbEKG9IvHHOVihM7llA8rZ7P6A_YskxBvmoG.jpg?size=1280x605&amp;quality=95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0413" y="3993931"/>
            <a:ext cx="4434456" cy="23648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 descr="https://sun9-west.userapi.com/sun9-53/s/v1/ig2/PZ24PS82dL5BXsvwdQqgTDIkX9cjdo5YbZFbFI5HldvKwbm8blgkMRk2ayP2EDNcQTZe-CUvrjxShHmZRBU6Sd7o.jpg?size=604x453&amp;quality=95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3353" y="4035972"/>
            <a:ext cx="4403834" cy="2343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92945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специалистов.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97" y="1939285"/>
            <a:ext cx="8530590" cy="41277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83" y="1006706"/>
            <a:ext cx="10675021" cy="115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31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сельского поселения.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2328" y="1276198"/>
            <a:ext cx="110642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поселения входят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населенных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 января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составляет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1473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01.2020 г было  1494 ч.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родились    5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чел.,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мальчика, 2 девочки,    2020 г : 8/5/3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умерло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 брак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пары.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Пенсионеров 362 человек, из них 258 женщин 104 мужчин.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Трудоспособного населения 764 человек, несовершеннолетних детей – 202 чел. , из них до 6-ти летнего возраста – 62 чел.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 – 1 чел., тружеников тыла – 18 чел., многодетных семей – 19 , в них детей – 51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69" y="1058958"/>
            <a:ext cx="10675021" cy="115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62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2330" y="1671102"/>
            <a:ext cx="105547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 января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по сельскому поселению Байгузинский сельсовет: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*уточненный бюджет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составил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7756,9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утвержденный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4772,0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*собственные доходы за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прошлый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составили в сумме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747,0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начислено за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по сельскому поселению: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 239 жилых домов на сумму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63097,0 рублей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оплатили на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50590,0 рублей.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налога  на 1007 земельных участков  на сумму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307378,0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оплатили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412930,0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налога за 2021 год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712494,0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0" y="1160364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827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14959</TotalTime>
  <Words>788</Words>
  <Application>Microsoft Office PowerPoint</Application>
  <PresentationFormat>Произвольный</PresentationFormat>
  <Paragraphs>120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Рашид Валиев</dc:creator>
  <cp:lastModifiedBy>Сельсовет</cp:lastModifiedBy>
  <cp:revision>96</cp:revision>
  <dcterms:created xsi:type="dcterms:W3CDTF">2022-02-25T05:55:10Z</dcterms:created>
  <dcterms:modified xsi:type="dcterms:W3CDTF">2023-03-15T11:57:53Z</dcterms:modified>
</cp:coreProperties>
</file>